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778" r:id="rId1"/>
  </p:sldMasterIdLst>
  <p:notesMasterIdLst>
    <p:notesMasterId r:id="rId3"/>
  </p:notes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6600"/>
    <a:srgbClr val="CC0000"/>
    <a:srgbClr val="FF5050"/>
    <a:srgbClr val="FF0000"/>
    <a:srgbClr val="FF3300"/>
    <a:srgbClr val="FF3399"/>
    <a:srgbClr val="FFCC00"/>
    <a:srgbClr val="0033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ลักษณะสีปานกลาง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ลักษณะสีปานกลาง 2 - เน้น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ลักษณะสีปานกลาง 2 - เน้น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ลักษณะ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ลักษณะ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ลักษณะสีเข้ม 1 - เน้น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A488322-F2BA-4B5B-9748-0D474271808F}" styleName="ลักษณะสีปานกลาง 3 - เน้น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ลักษณะชุดรูปแบบ 1 - เน้น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ลักษณะชุดรูปแบบ 1 - เน้น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D7B26C5-4107-4FEC-AEDC-1716B250A1EF}" styleName="ลักษณะสีอ่อน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ลักษณะสีอ่อน 1 - เน้น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ลักษณะสีอ่อน 1 - เน้น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8FB837D-C827-4EFA-A057-4D05807E0F7C}" styleName="สไตล์ธีม 1 - เน้น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E3FDE45-AF77-4B5C-9715-49D594BDF05E}" styleName="สไตล์สีอ่อน 1 - เน้น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สไตล์สีอ่อน 3 - เน้น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สไตล์สีอ่อน 3 - เน้น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8" autoAdjust="0"/>
    <p:restoredTop sz="99817" autoAdjust="0"/>
  </p:normalViewPr>
  <p:slideViewPr>
    <p:cSldViewPr snapToGrid="0">
      <p:cViewPr varScale="1">
        <p:scale>
          <a:sx n="58" d="100"/>
          <a:sy n="58" d="100"/>
        </p:scale>
        <p:origin x="2694" y="10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6182" cy="496882"/>
          </a:xfrm>
          <a:prstGeom prst="rect">
            <a:avLst/>
          </a:prstGeom>
        </p:spPr>
        <p:txBody>
          <a:bodyPr vert="horz" lIns="90421" tIns="45211" rIns="90421" bIns="45211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49927" y="3"/>
            <a:ext cx="2946182" cy="496882"/>
          </a:xfrm>
          <a:prstGeom prst="rect">
            <a:avLst/>
          </a:prstGeom>
        </p:spPr>
        <p:txBody>
          <a:bodyPr vert="horz" lIns="90421" tIns="45211" rIns="90421" bIns="45211" rtlCol="0"/>
          <a:lstStyle>
            <a:lvl1pPr algn="r">
              <a:defRPr sz="1200"/>
            </a:lvl1pPr>
          </a:lstStyle>
          <a:p>
            <a:fld id="{14929C73-AA16-4AAC-9EB2-653C65C3FC89}" type="datetimeFigureOut">
              <a:rPr lang="th-TH" smtClean="0"/>
              <a:pPr/>
              <a:t>31/05/64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21" tIns="45211" rIns="90421" bIns="45211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768" y="4776992"/>
            <a:ext cx="5438140" cy="3909016"/>
          </a:xfrm>
          <a:prstGeom prst="rect">
            <a:avLst/>
          </a:prstGeom>
        </p:spPr>
        <p:txBody>
          <a:bodyPr vert="horz" lIns="90421" tIns="45211" rIns="90421" bIns="45211" rtlCol="0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1" y="9429757"/>
            <a:ext cx="2946182" cy="496882"/>
          </a:xfrm>
          <a:prstGeom prst="rect">
            <a:avLst/>
          </a:prstGeom>
        </p:spPr>
        <p:txBody>
          <a:bodyPr vert="horz" lIns="90421" tIns="45211" rIns="90421" bIns="45211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49927" y="9429757"/>
            <a:ext cx="2946182" cy="496882"/>
          </a:xfrm>
          <a:prstGeom prst="rect">
            <a:avLst/>
          </a:prstGeom>
        </p:spPr>
        <p:txBody>
          <a:bodyPr vert="horz" lIns="90421" tIns="45211" rIns="90421" bIns="45211" rtlCol="0" anchor="b"/>
          <a:lstStyle>
            <a:lvl1pPr algn="r">
              <a:defRPr sz="1200"/>
            </a:lvl1pPr>
          </a:lstStyle>
          <a:p>
            <a:fld id="{B455FD1B-8177-407D-BB50-E6F88E7D20F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61893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 bwMode="white">
          <a:xfrm>
            <a:off x="0" y="8624824"/>
            <a:ext cx="6858000" cy="128117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-6858" y="8743696"/>
            <a:ext cx="1687068" cy="10302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1769364" y="8730488"/>
            <a:ext cx="5088636" cy="10302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1771650" y="5833533"/>
            <a:ext cx="4857750" cy="26416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1771650" y="8738942"/>
            <a:ext cx="5029200" cy="990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57150" y="8765899"/>
            <a:ext cx="1543050" cy="9906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1564045" y="341667"/>
            <a:ext cx="4400550" cy="527403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6000750" y="330200"/>
            <a:ext cx="628650" cy="55033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4914900" y="880534"/>
            <a:ext cx="1543050" cy="7968369"/>
          </a:xfrm>
        </p:spPr>
        <p:txBody>
          <a:bodyPr vert="eaVert"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342900" y="880533"/>
            <a:ext cx="4171950" cy="7968370"/>
          </a:xfrm>
        </p:spPr>
        <p:txBody>
          <a:bodyPr vert="eaVert"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4914900" y="9025470"/>
            <a:ext cx="1657350" cy="527403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342901" y="9025189"/>
            <a:ext cx="4180112" cy="5274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4572239" y="0"/>
            <a:ext cx="240030" cy="9906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4606529" y="880533"/>
            <a:ext cx="171450" cy="9025467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4606529" y="0"/>
            <a:ext cx="171450" cy="770467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4307020" y="293555"/>
            <a:ext cx="770467" cy="183357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9486" y="330200"/>
            <a:ext cx="6115050" cy="1430867"/>
          </a:xfrm>
        </p:spPr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459486" y="2311400"/>
            <a:ext cx="6115050" cy="6493933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028700" y="3962401"/>
            <a:ext cx="5342335" cy="2416881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2201333"/>
            <a:ext cx="6858000" cy="1651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2311400"/>
            <a:ext cx="971550" cy="143086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028700" y="2311400"/>
            <a:ext cx="5829300" cy="1430867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028700" y="2311400"/>
            <a:ext cx="5715000" cy="1430867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2531533"/>
            <a:ext cx="971550" cy="1013532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457200" y="2296041"/>
            <a:ext cx="2914650" cy="660400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3633676" y="2296041"/>
            <a:ext cx="2914650" cy="6604000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B712588-04B1-427B-82EE-E8DB90309F08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FF9F0C5-380F-41C2-899A-BAC0F0927E1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ตัวยึดท้ายกระดา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00050" y="394406"/>
            <a:ext cx="6115050" cy="1256594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57200" y="3522134"/>
            <a:ext cx="2914650" cy="5173133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3600450" y="3522134"/>
            <a:ext cx="2914650" cy="5173133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61BEF0D-F0BB-DE4B-95CE-6DB70DBA9567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12" name="ตัวยึดหมายเลขภาพนิ่ง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457200" y="2531533"/>
            <a:ext cx="2914650" cy="92456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3600450" y="2531533"/>
            <a:ext cx="2914650" cy="92456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9025467"/>
            <a:ext cx="400050" cy="55033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394406"/>
            <a:ext cx="6057900" cy="1256594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457200" y="2531533"/>
            <a:ext cx="1200150" cy="62738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1771650" y="2531533"/>
            <a:ext cx="4800600" cy="6383867"/>
          </a:xfrm>
        </p:spPr>
        <p:txBody>
          <a:bodyPr/>
          <a:lstStyle/>
          <a:p>
            <a:pPr lvl="0" eaLnBrk="1" latinLnBrk="0" hangingPunct="1"/>
            <a:r>
              <a:rPr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/>
              <a:t>ระดับที่สอง</a:t>
            </a:r>
          </a:p>
          <a:p>
            <a:pPr lvl="2" eaLnBrk="1" latinLnBrk="0" hangingPunct="1"/>
            <a:r>
              <a:rPr lang="th-TH"/>
              <a:t>ระดับที่สาม</a:t>
            </a:r>
          </a:p>
          <a:p>
            <a:pPr lvl="3" eaLnBrk="1" latinLnBrk="0" hangingPunct="1"/>
            <a:r>
              <a:rPr lang="th-TH"/>
              <a:t>ระดับที่สี่</a:t>
            </a:r>
          </a:p>
          <a:p>
            <a:pPr lvl="4" eaLnBrk="1" latinLnBrk="0" hangingPunct="1"/>
            <a:r>
              <a:rPr lang="th-TH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200150" y="7924800"/>
            <a:ext cx="5486400" cy="9906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-6858" y="6604000"/>
            <a:ext cx="6858000" cy="128117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-6858" y="6736080"/>
            <a:ext cx="1097280" cy="10302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159002" y="6722872"/>
            <a:ext cx="5698998" cy="10302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200150" y="6714067"/>
            <a:ext cx="5486400" cy="9906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white">
          <a:xfrm>
            <a:off x="1085850" y="0"/>
            <a:ext cx="75438" cy="991920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4686300" y="9025467"/>
            <a:ext cx="2000250" cy="527403"/>
          </a:xfrm>
        </p:spPr>
        <p:txBody>
          <a:bodyPr rtlCol="0"/>
          <a:lstStyle/>
          <a:p>
            <a:fld id="{B61BEF0D-F0BB-DE4B-95CE-6DB70DBA9567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6741582"/>
            <a:ext cx="1085850" cy="958502"/>
          </a:xfrm>
        </p:spPr>
        <p:txBody>
          <a:bodyPr rtlCol="0"/>
          <a:lstStyle>
            <a:lvl1pPr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200150" y="9025187"/>
            <a:ext cx="3429000" cy="527403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170432" y="0"/>
            <a:ext cx="5687568" cy="6599597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/>
              <a:t>คลิกไอคอนเพื่อเพิ่มรูปภาพ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457200" y="330200"/>
            <a:ext cx="6115050" cy="143086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459486" y="2311400"/>
            <a:ext cx="6115050" cy="65379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/>
              <a:t>ระดับที่สอง</a:t>
            </a:r>
          </a:p>
          <a:p>
            <a:pPr lvl="2" eaLnBrk="1" latinLnBrk="0" hangingPunct="1"/>
            <a:r>
              <a:rPr kumimoji="0" lang="th-TH"/>
              <a:t>ระดับที่สาม</a:t>
            </a:r>
          </a:p>
          <a:p>
            <a:pPr lvl="3" eaLnBrk="1" latinLnBrk="0" hangingPunct="1"/>
            <a:r>
              <a:rPr kumimoji="0" lang="th-TH"/>
              <a:t>ระดับที่สี่</a:t>
            </a:r>
          </a:p>
          <a:p>
            <a:pPr lvl="4" eaLnBrk="1" latinLnBrk="0" hangingPunct="1"/>
            <a:r>
              <a:rPr kumimoji="0" lang="th-TH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4572000" y="9025467"/>
            <a:ext cx="2000250" cy="527403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5/31/2021</a:t>
            </a:fld>
            <a:endParaRPr lang="en-US" dirty="0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457201" y="9025187"/>
            <a:ext cx="4065812" cy="527403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783080"/>
            <a:ext cx="6858000" cy="46228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849120"/>
            <a:ext cx="400050" cy="330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442912" y="1849120"/>
            <a:ext cx="6415088" cy="330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837654"/>
            <a:ext cx="400050" cy="353132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79" r:id="rId1"/>
    <p:sldLayoutId id="2147484780" r:id="rId2"/>
    <p:sldLayoutId id="2147484781" r:id="rId3"/>
    <p:sldLayoutId id="2147484782" r:id="rId4"/>
    <p:sldLayoutId id="2147484783" r:id="rId5"/>
    <p:sldLayoutId id="2147484784" r:id="rId6"/>
    <p:sldLayoutId id="2147484785" r:id="rId7"/>
    <p:sldLayoutId id="2147484786" r:id="rId8"/>
    <p:sldLayoutId id="2147484787" r:id="rId9"/>
    <p:sldLayoutId id="2147484788" r:id="rId10"/>
    <p:sldLayoutId id="214748478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>
            <a:extLst>
              <a:ext uri="{FF2B5EF4-FFF2-40B4-BE49-F238E27FC236}">
                <a16:creationId xmlns:a16="http://schemas.microsoft.com/office/drawing/2014/main" id="{0B350AB7-310E-463B-9D0D-40A7F44F5E55}"/>
              </a:ext>
            </a:extLst>
          </p:cNvPr>
          <p:cNvSpPr/>
          <p:nvPr/>
        </p:nvSpPr>
        <p:spPr>
          <a:xfrm>
            <a:off x="-39756" y="-53870"/>
            <a:ext cx="6897126" cy="2072934"/>
          </a:xfrm>
          <a:prstGeom prst="rect">
            <a:avLst/>
          </a:prstGeom>
          <a:solidFill>
            <a:srgbClr val="FF7C80"/>
          </a:solidFill>
          <a:ln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รูปภาพ 2">
            <a:extLst>
              <a:ext uri="{FF2B5EF4-FFF2-40B4-BE49-F238E27FC236}">
                <a16:creationId xmlns:a16="http://schemas.microsoft.com/office/drawing/2014/main" id="{BB902244-649B-4FD9-A2A2-D87449F66BD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880" y="7490"/>
            <a:ext cx="6858000" cy="2098739"/>
          </a:xfrm>
          <a:prstGeom prst="rect">
            <a:avLst/>
          </a:prstGeom>
        </p:spPr>
      </p:pic>
      <p:sp>
        <p:nvSpPr>
          <p:cNvPr id="22" name="Rectangle 16"/>
          <p:cNvSpPr>
            <a:spLocks noChangeArrowheads="1"/>
          </p:cNvSpPr>
          <p:nvPr/>
        </p:nvSpPr>
        <p:spPr bwMode="auto">
          <a:xfrm>
            <a:off x="3021500" y="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กล่องข้อความ 5"/>
          <p:cNvSpPr txBox="1"/>
          <p:nvPr/>
        </p:nvSpPr>
        <p:spPr>
          <a:xfrm>
            <a:off x="2019300" y="-53870"/>
            <a:ext cx="4857950" cy="40011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20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ฉบับที่ 5/2564 ประจำเดือนพฤษภาคม</a:t>
            </a:r>
            <a:r>
              <a:rPr lang="en-US" sz="20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’</a:t>
            </a:r>
            <a:r>
              <a:rPr lang="th-TH" sz="20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64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-40386" y="1278474"/>
            <a:ext cx="6917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องค์การบริหารส่วนตำบลดอน  อำเภอปะนา</a:t>
            </a:r>
            <a:r>
              <a:rPr lang="th-TH" sz="2800" b="1" dirty="0" err="1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เระ</a:t>
            </a:r>
            <a:r>
              <a:rPr lang="th-TH" sz="2800" b="1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  จังหวัดปัตตานี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9377165"/>
            <a:ext cx="6858000" cy="369332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                          </a:t>
            </a:r>
            <a:r>
              <a:rPr lang="th-TH" b="1" dirty="0"/>
              <a:t>กองคลัง </a:t>
            </a:r>
            <a:r>
              <a:rPr lang="th-TH" b="1" dirty="0" err="1"/>
              <a:t>อบต.</a:t>
            </a:r>
            <a:r>
              <a:rPr lang="th-TH" b="1" dirty="0"/>
              <a:t>ดอน, </a:t>
            </a:r>
            <a:r>
              <a:rPr lang="en-US" b="1" dirty="0"/>
              <a:t>http://www.Dorn.go.th/</a:t>
            </a:r>
            <a:r>
              <a:rPr lang="th-TH" b="1" dirty="0"/>
              <a:t>โทร.073-466134</a:t>
            </a:r>
            <a:endParaRPr lang="en-US" b="1" dirty="0"/>
          </a:p>
        </p:txBody>
      </p:sp>
      <p:pic>
        <p:nvPicPr>
          <p:cNvPr id="14" name="รูปภาพ 13">
            <a:extLst>
              <a:ext uri="{FF2B5EF4-FFF2-40B4-BE49-F238E27FC236}">
                <a16:creationId xmlns:a16="http://schemas.microsoft.com/office/drawing/2014/main" id="{4AE008CB-A570-4E85-9D48-D75BBC22B17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0F1F3"/>
              </a:clrFrom>
              <a:clrTo>
                <a:srgbClr val="F0F1F3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40386" y="-55055"/>
            <a:ext cx="1888435" cy="1059166"/>
          </a:xfrm>
          <a:prstGeom prst="rect">
            <a:avLst/>
          </a:prstGeom>
        </p:spPr>
      </p:pic>
      <p:sp>
        <p:nvSpPr>
          <p:cNvPr id="11" name="สี่เหลี่ยมผืนผ้า 10"/>
          <p:cNvSpPr/>
          <p:nvPr/>
        </p:nvSpPr>
        <p:spPr>
          <a:xfrm>
            <a:off x="-39756" y="159503"/>
            <a:ext cx="691700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th-TH" sz="9600" b="1" spc="30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H Kodchasal" panose="02000506000000020004" pitchFamily="2" charset="-34"/>
                <a:cs typeface="TH Kodchasal" panose="02000506000000020004" pitchFamily="2" charset="-34"/>
              </a:rPr>
              <a:t>จดหมายข่าว</a:t>
            </a:r>
          </a:p>
        </p:txBody>
      </p:sp>
      <p:sp>
        <p:nvSpPr>
          <p:cNvPr id="16" name="สี่เหลี่ยมผืนผ้า 15">
            <a:extLst>
              <a:ext uri="{FF2B5EF4-FFF2-40B4-BE49-F238E27FC236}">
                <a16:creationId xmlns:a16="http://schemas.microsoft.com/office/drawing/2014/main" id="{7C8FDA70-DBEE-40CF-8F6F-E9C3687F8CB4}"/>
              </a:ext>
            </a:extLst>
          </p:cNvPr>
          <p:cNvSpPr/>
          <p:nvPr/>
        </p:nvSpPr>
        <p:spPr>
          <a:xfrm>
            <a:off x="-49307" y="9198"/>
            <a:ext cx="293598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h-TH" sz="4800" b="1" dirty="0">
                <a:ln w="0"/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H Kodchasal" panose="02000506000000020004" pitchFamily="2" charset="-34"/>
                <a:cs typeface="TH Kodchasal" panose="02000506000000020004" pitchFamily="2" charset="-34"/>
              </a:rPr>
              <a:t>กองคลัง</a:t>
            </a:r>
          </a:p>
        </p:txBody>
      </p:sp>
      <p:sp>
        <p:nvSpPr>
          <p:cNvPr id="23" name="กล่องข้อความ 22">
            <a:extLst>
              <a:ext uri="{FF2B5EF4-FFF2-40B4-BE49-F238E27FC236}">
                <a16:creationId xmlns:a16="http://schemas.microsoft.com/office/drawing/2014/main" id="{022D631C-84E6-4006-933B-9CC33E2E4EC4}"/>
              </a:ext>
            </a:extLst>
          </p:cNvPr>
          <p:cNvSpPr txBox="1"/>
          <p:nvPr/>
        </p:nvSpPr>
        <p:spPr>
          <a:xfrm>
            <a:off x="110228" y="4292158"/>
            <a:ext cx="6404110" cy="523220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/>
            <a:r>
              <a:rPr lang="th-TH" sz="2800" b="1" i="0" dirty="0">
                <a:solidFill>
                  <a:schemeClr val="bg1"/>
                </a:solidFill>
                <a:effectLst/>
                <a:latin typeface="TH Niramit AS" panose="02000506000000020004" pitchFamily="2" charset="-34"/>
                <a:cs typeface="TH Niramit AS" panose="02000506000000020004" pitchFamily="2" charset="-34"/>
              </a:rPr>
              <a:t>รายงานผลการจัดรายได้ ประจำเดือน </a:t>
            </a:r>
            <a:r>
              <a:rPr lang="th-TH" sz="2800" b="1" dirty="0">
                <a:solidFill>
                  <a:schemeClr val="bg1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พฤษภาคม</a:t>
            </a:r>
            <a:r>
              <a:rPr lang="th-TH" sz="2800" b="1" i="0" dirty="0">
                <a:solidFill>
                  <a:schemeClr val="bg1"/>
                </a:solidFill>
                <a:effectLst/>
                <a:latin typeface="TH Niramit AS" panose="02000506000000020004" pitchFamily="2" charset="-34"/>
                <a:cs typeface="TH Niramit AS" panose="02000506000000020004" pitchFamily="2" charset="-34"/>
              </a:rPr>
              <a:t> 2564</a:t>
            </a:r>
          </a:p>
        </p:txBody>
      </p:sp>
      <p:graphicFrame>
        <p:nvGraphicFramePr>
          <p:cNvPr id="2" name="ตาราง 4">
            <a:extLst>
              <a:ext uri="{FF2B5EF4-FFF2-40B4-BE49-F238E27FC236}">
                <a16:creationId xmlns:a16="http://schemas.microsoft.com/office/drawing/2014/main" id="{BBB4AF54-0B06-45C5-9C1F-AC54BEB83D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557945"/>
              </p:ext>
            </p:extLst>
          </p:nvPr>
        </p:nvGraphicFramePr>
        <p:xfrm>
          <a:off x="283221" y="5169655"/>
          <a:ext cx="6251172" cy="2406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9171">
                  <a:extLst>
                    <a:ext uri="{9D8B030D-6E8A-4147-A177-3AD203B41FA5}">
                      <a16:colId xmlns:a16="http://schemas.microsoft.com/office/drawing/2014/main" val="749912600"/>
                    </a:ext>
                  </a:extLst>
                </a:gridCol>
                <a:gridCol w="1130531">
                  <a:extLst>
                    <a:ext uri="{9D8B030D-6E8A-4147-A177-3AD203B41FA5}">
                      <a16:colId xmlns:a16="http://schemas.microsoft.com/office/drawing/2014/main" val="3490582427"/>
                    </a:ext>
                  </a:extLst>
                </a:gridCol>
                <a:gridCol w="1379913">
                  <a:extLst>
                    <a:ext uri="{9D8B030D-6E8A-4147-A177-3AD203B41FA5}">
                      <a16:colId xmlns:a16="http://schemas.microsoft.com/office/drawing/2014/main" val="181613578"/>
                    </a:ext>
                  </a:extLst>
                </a:gridCol>
                <a:gridCol w="1047404">
                  <a:extLst>
                    <a:ext uri="{9D8B030D-6E8A-4147-A177-3AD203B41FA5}">
                      <a16:colId xmlns:a16="http://schemas.microsoft.com/office/drawing/2014/main" val="3901464003"/>
                    </a:ext>
                  </a:extLst>
                </a:gridCol>
                <a:gridCol w="1014153">
                  <a:extLst>
                    <a:ext uri="{9D8B030D-6E8A-4147-A177-3AD203B41FA5}">
                      <a16:colId xmlns:a16="http://schemas.microsoft.com/office/drawing/2014/main" val="678363620"/>
                    </a:ext>
                  </a:extLst>
                </a:gridCol>
              </a:tblGrid>
              <a:tr h="1142945">
                <a:tc>
                  <a:txBody>
                    <a:bodyPr/>
                    <a:lstStyle/>
                    <a:p>
                      <a:pPr algn="ctr"/>
                      <a:r>
                        <a:rPr lang="th-TH" dirty="0"/>
                        <a:t>หมวด/ประเภทรายได้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/>
                        <a:t>ประมาณการรายรับ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/>
                        <a:t>จัดเก็บได้เดือนนี้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/>
                        <a:t>จัดเก็บได้ ต.ค.63-ปัจจุบัน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/>
                        <a:t>รวม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6844459"/>
                  </a:ext>
                </a:extLst>
              </a:tr>
              <a:tr h="463528">
                <a:tc>
                  <a:txBody>
                    <a:bodyPr/>
                    <a:lstStyle/>
                    <a:p>
                      <a:r>
                        <a:rPr lang="th-TH" dirty="0"/>
                        <a:t>ภาษีป้าย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dirty="0"/>
                        <a:t>500.00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dirty="0"/>
                        <a:t>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dirty="0"/>
                        <a:t>2,392.00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dirty="0"/>
                        <a:t>2,392.00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0935775"/>
                  </a:ext>
                </a:extLst>
              </a:tr>
              <a:tr h="800062">
                <a:tc>
                  <a:txBody>
                    <a:bodyPr/>
                    <a:lstStyle/>
                    <a:p>
                      <a:r>
                        <a:rPr lang="th-TH" dirty="0"/>
                        <a:t>ภาษีที่ดินและสิ่งปลูกสร้าง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dirty="0"/>
                        <a:t>20,000.00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dirty="0"/>
                        <a:t>1,473.65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dirty="0"/>
                        <a:t>2,033.16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th-TH" dirty="0"/>
                        <a:t>2,033.16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069692"/>
                  </a:ext>
                </a:extLst>
              </a:tr>
            </a:tbl>
          </a:graphicData>
        </a:graphic>
      </p:graphicFrame>
      <p:pic>
        <p:nvPicPr>
          <p:cNvPr id="1028" name="Picture 4" descr="ภาษีป้าย ทำความเข้าใจเสียภาษีป้ายแบบต่าง ๆ">
            <a:extLst>
              <a:ext uri="{FF2B5EF4-FFF2-40B4-BE49-F238E27FC236}">
                <a16:creationId xmlns:a16="http://schemas.microsoft.com/office/drawing/2014/main" id="{B60FEC96-9BD1-4DC3-99C3-D234E78A5D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71" y="3038463"/>
            <a:ext cx="2194794" cy="1106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การขอออกโฉนดที่ดิน และหนังสือรับรองการทำประโยชน์ - ทนายชัยภูมิ  สำนักงานวัชรินทร์ทนายความ : Inspired by LnwShop.com">
            <a:extLst>
              <a:ext uri="{FF2B5EF4-FFF2-40B4-BE49-F238E27FC236}">
                <a16:creationId xmlns:a16="http://schemas.microsoft.com/office/drawing/2014/main" id="{B3C59AD9-9096-4422-BF74-7D89EDF1F0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6679" y="3049224"/>
            <a:ext cx="1664041" cy="1106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ขายที่ดินว่างเปล่า - AEC Marketing Home">
            <a:extLst>
              <a:ext uri="{FF2B5EF4-FFF2-40B4-BE49-F238E27FC236}">
                <a16:creationId xmlns:a16="http://schemas.microsoft.com/office/drawing/2014/main" id="{D178D15A-0119-4A41-BF40-E5C469AA33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3334" y="3072412"/>
            <a:ext cx="1379913" cy="1106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กล่องข้อความ 18">
            <a:extLst>
              <a:ext uri="{FF2B5EF4-FFF2-40B4-BE49-F238E27FC236}">
                <a16:creationId xmlns:a16="http://schemas.microsoft.com/office/drawing/2014/main" id="{0C9246BC-CC9A-4D73-926E-01B1DBDA137F}"/>
              </a:ext>
            </a:extLst>
          </p:cNvPr>
          <p:cNvSpPr txBox="1"/>
          <p:nvPr/>
        </p:nvSpPr>
        <p:spPr>
          <a:xfrm>
            <a:off x="110228" y="2263150"/>
            <a:ext cx="6404110" cy="523220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/>
            <a:r>
              <a:rPr lang="th-TH" sz="2800" b="1" dirty="0">
                <a:solidFill>
                  <a:schemeClr val="bg1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งานจัดเก็บรายได้</a:t>
            </a:r>
            <a:endParaRPr lang="th-TH" sz="2800" b="1" i="0" dirty="0">
              <a:solidFill>
                <a:schemeClr val="bg1"/>
              </a:solidFill>
              <a:effectLst/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586269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10860</TotalTime>
  <Words>83</Words>
  <Application>Microsoft Office PowerPoint</Application>
  <PresentationFormat>กระดาษ A4 (210x297 มม.)</PresentationFormat>
  <Paragraphs>22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8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10" baseType="lpstr">
      <vt:lpstr>Arial</vt:lpstr>
      <vt:lpstr>Calibri</vt:lpstr>
      <vt:lpstr>TH Kodchasal</vt:lpstr>
      <vt:lpstr>TH Niramit AS</vt:lpstr>
      <vt:lpstr>TH SarabunPSK</vt:lpstr>
      <vt:lpstr>Tw Cen MT</vt:lpstr>
      <vt:lpstr>Wingdings</vt:lpstr>
      <vt:lpstr>Wingdings 2</vt:lpstr>
      <vt:lpstr>ตรงกลาง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COM03</dc:creator>
  <cp:lastModifiedBy>USER</cp:lastModifiedBy>
  <cp:revision>638</cp:revision>
  <cp:lastPrinted>2021-05-31T08:05:04Z</cp:lastPrinted>
  <dcterms:created xsi:type="dcterms:W3CDTF">2015-06-17T01:06:58Z</dcterms:created>
  <dcterms:modified xsi:type="dcterms:W3CDTF">2021-05-31T08:06:44Z</dcterms:modified>
</cp:coreProperties>
</file>